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85" r:id="rId8"/>
    <p:sldId id="294" r:id="rId9"/>
    <p:sldId id="260" r:id="rId10"/>
    <p:sldId id="263" r:id="rId11"/>
    <p:sldId id="265" r:id="rId12"/>
    <p:sldId id="295" r:id="rId13"/>
    <p:sldId id="264" r:id="rId14"/>
    <p:sldId id="286" r:id="rId15"/>
    <p:sldId id="266" r:id="rId16"/>
    <p:sldId id="267" r:id="rId17"/>
    <p:sldId id="270" r:id="rId18"/>
    <p:sldId id="287" r:id="rId19"/>
    <p:sldId id="292" r:id="rId20"/>
    <p:sldId id="268" r:id="rId21"/>
    <p:sldId id="269" r:id="rId22"/>
    <p:sldId id="271" r:id="rId23"/>
    <p:sldId id="272" r:id="rId24"/>
    <p:sldId id="273" r:id="rId25"/>
    <p:sldId id="288" r:id="rId26"/>
    <p:sldId id="289" r:id="rId27"/>
    <p:sldId id="293" r:id="rId28"/>
    <p:sldId id="290" r:id="rId29"/>
    <p:sldId id="291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CFDF5-A1DC-409D-93B0-1B4F9FB59B00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DA1BB-55DB-4434-B55F-8C7A2B98B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7FEE907-A142-48CD-A985-30C3D67145E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7A88DC6-3B19-483B-AE3D-48B4ABC86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ichardbowles.tripod.com/chemistry/balance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Chemistry of Life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Compounds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Compound</a:t>
            </a:r>
            <a:r>
              <a:rPr lang="en-US" dirty="0" smtClean="0"/>
              <a:t>- substance composed of atoms of 		different elements chemically combined</a:t>
            </a:r>
          </a:p>
          <a:p>
            <a:pPr lvl="1"/>
            <a:r>
              <a:rPr lang="en-US" dirty="0" smtClean="0"/>
              <a:t>H2O </a:t>
            </a:r>
          </a:p>
          <a:p>
            <a:pPr lvl="1"/>
            <a:r>
              <a:rPr lang="en-US" dirty="0" smtClean="0"/>
              <a:t>CO2</a:t>
            </a:r>
          </a:p>
          <a:p>
            <a:pPr lvl="1"/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smtClean="0"/>
              <a:t>O3 ?</a:t>
            </a:r>
          </a:p>
          <a:p>
            <a:pPr lvl="1"/>
            <a:r>
              <a:rPr lang="en-US" dirty="0" smtClean="0"/>
              <a:t>O2 ?</a:t>
            </a:r>
          </a:p>
          <a:p>
            <a:endParaRPr lang="en-US" dirty="0" smtClean="0"/>
          </a:p>
          <a:p>
            <a:r>
              <a:rPr lang="en-US" u="sng" dirty="0" smtClean="0"/>
              <a:t>Bonding</a:t>
            </a:r>
            <a:r>
              <a:rPr lang="en-US" dirty="0" smtClean="0"/>
              <a:t>- atoms held together because they take or 	share electrons </a:t>
            </a:r>
            <a:r>
              <a:rPr lang="en-US" b="1" i="1" u="sng" dirty="0" smtClean="0"/>
              <a:t>to become stable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Drawing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0030" indent="-514350">
              <a:buFont typeface="+mj-lt"/>
              <a:buAutoNum type="arabicPeriod"/>
            </a:pPr>
            <a:r>
              <a:rPr lang="en-US" sz="3200" dirty="0" smtClean="0"/>
              <a:t>Draw the element with the least atoms in 	the middle.  Ex: H2O- </a:t>
            </a:r>
            <a:endParaRPr lang="en-US" dirty="0" smtClean="0"/>
          </a:p>
          <a:p>
            <a:pPr marL="240030" indent="-514350">
              <a:buFont typeface="+mj-lt"/>
              <a:buAutoNum type="arabicPeriod"/>
            </a:pPr>
            <a:endParaRPr lang="en-US" sz="3200" dirty="0" smtClean="0"/>
          </a:p>
          <a:p>
            <a:pPr marL="240030" indent="-514350">
              <a:buFont typeface="+mj-lt"/>
              <a:buAutoNum type="arabicPeriod"/>
            </a:pPr>
            <a:endParaRPr lang="en-US" sz="3200" dirty="0" smtClean="0"/>
          </a:p>
          <a:p>
            <a:pPr marL="240030" indent="-514350">
              <a:buFont typeface="+mj-lt"/>
              <a:buAutoNum type="arabicPeriod"/>
            </a:pPr>
            <a:r>
              <a:rPr lang="en-US" sz="3200" dirty="0" smtClean="0"/>
              <a:t>Put the electrons around each atom.</a:t>
            </a:r>
          </a:p>
          <a:p>
            <a:pPr marL="240030" indent="-514350">
              <a:buFont typeface="+mj-lt"/>
              <a:buAutoNum type="arabicPeriod"/>
            </a:pPr>
            <a:endParaRPr lang="en-US" sz="3200" dirty="0" smtClean="0"/>
          </a:p>
          <a:p>
            <a:pPr marL="240030" indent="-514350">
              <a:buFont typeface="+mj-lt"/>
              <a:buAutoNum type="arabicPeriod"/>
            </a:pPr>
            <a:r>
              <a:rPr lang="en-US" sz="3200" dirty="0" smtClean="0"/>
              <a:t>Determine the type of bond that exists by 	how the elements become stable.</a:t>
            </a:r>
          </a:p>
          <a:p>
            <a:pPr marL="240030" indent="-514350">
              <a:buFont typeface="+mj-lt"/>
              <a:buAutoNum type="arabi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Types of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0030" indent="-514350">
              <a:buFont typeface="+mj-lt"/>
              <a:buAutoNum type="arabicPeriod"/>
            </a:pPr>
            <a:endParaRPr lang="en-US" dirty="0" smtClean="0"/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Covalent Bond- force holding together atoms 			sharing electrons</a:t>
            </a:r>
          </a:p>
          <a:p>
            <a:pPr marL="240030" indent="-514350">
              <a:buFont typeface="+mj-lt"/>
              <a:buAutoNum type="arabicPeriod"/>
            </a:pPr>
            <a:endParaRPr lang="en-US" dirty="0" smtClean="0"/>
          </a:p>
          <a:p>
            <a:pPr marL="240030" indent="-514350">
              <a:buFont typeface="+mj-lt"/>
              <a:buAutoNum type="arabicPeriod"/>
            </a:pPr>
            <a:endParaRPr lang="en-US" dirty="0" smtClean="0"/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Ionic Bond- force holding together atoms 				give/take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O		Na		C		</a:t>
            </a:r>
            <a:r>
              <a:rPr lang="en-US" sz="3600" dirty="0" err="1" smtClean="0"/>
              <a:t>Cl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H		Mg		N		Fe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Ca		I		P		Cu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K		Zn		S		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Metal bonds to a non-metal </a:t>
            </a:r>
          </a:p>
          <a:p>
            <a:pPr lvl="1">
              <a:buNone/>
            </a:pPr>
            <a:r>
              <a:rPr lang="en-US" sz="3200" dirty="0" smtClean="0"/>
              <a:t>		  (+)		            (-)</a:t>
            </a:r>
          </a:p>
          <a:p>
            <a:pPr lvl="1">
              <a:buNone/>
            </a:pPr>
            <a:endParaRPr lang="en-US" sz="3200" dirty="0" smtClean="0"/>
          </a:p>
          <a:p>
            <a:r>
              <a:rPr lang="en-US" sz="3200" dirty="0" smtClean="0"/>
              <a:t>Metal gives extra electrons to the non-metal</a:t>
            </a:r>
          </a:p>
          <a:p>
            <a:endParaRPr lang="en-US" sz="3200" dirty="0" smtClean="0"/>
          </a:p>
          <a:p>
            <a:r>
              <a:rPr lang="en-US" sz="3200" dirty="0" smtClean="0"/>
              <a:t>Ex:  </a:t>
            </a:r>
            <a:r>
              <a:rPr lang="en-US" sz="3200" dirty="0" err="1" smtClean="0"/>
              <a:t>NaCl</a:t>
            </a:r>
            <a:r>
              <a:rPr lang="en-US" sz="3200" dirty="0" smtClean="0"/>
              <a:t>, </a:t>
            </a:r>
            <a:r>
              <a:rPr lang="en-US" sz="3200" dirty="0" err="1" smtClean="0"/>
              <a:t>LiF</a:t>
            </a:r>
            <a:r>
              <a:rPr lang="en-US" sz="3200" dirty="0" smtClean="0"/>
              <a:t>, </a:t>
            </a:r>
            <a:r>
              <a:rPr lang="en-US" sz="3200" dirty="0" err="1" smtClean="0"/>
              <a:t>BeO</a:t>
            </a:r>
            <a:r>
              <a:rPr lang="en-US" sz="3200" dirty="0" smtClean="0"/>
              <a:t>, </a:t>
            </a:r>
            <a:r>
              <a:rPr lang="en-US" sz="3200" dirty="0" err="1" smtClean="0"/>
              <a:t>LiO</a:t>
            </a:r>
            <a:r>
              <a:rPr lang="en-US" sz="3200" dirty="0" smtClean="0"/>
              <a:t>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Non-metals share electrons (H is a non-metal)</a:t>
            </a:r>
          </a:p>
          <a:p>
            <a:endParaRPr lang="en-US" sz="3200" dirty="0" smtClean="0"/>
          </a:p>
          <a:p>
            <a:r>
              <a:rPr lang="en-US" sz="3200" dirty="0" smtClean="0"/>
              <a:t>H2O, O2, H2, CO2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</a:p>
          <a:p>
            <a:endParaRPr lang="en-US" dirty="0" smtClean="0"/>
          </a:p>
          <a:p>
            <a:r>
              <a:rPr lang="en-US" dirty="0" smtClean="0"/>
              <a:t>How do I know if it is ionic or covalent?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 and Fluorine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Silicon Dioxide  (SiO</a:t>
            </a:r>
            <a:r>
              <a:rPr lang="en-US" baseline="-25000" dirty="0" smtClean="0"/>
              <a:t>2)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6.1 Atoms and their interactions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Element- a substance that cannot be broken down into simpler chemical substances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Atom- smallest particle of an element that exhibits the characteristics of the element</a:t>
            </a:r>
            <a:endParaRPr lang="en-US" sz="3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267200"/>
            <a:ext cx="2590800" cy="2530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smtClean="0"/>
              <a:t>Ionic vs. Covalent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Metal and Non-metal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Results in ions	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Weak bond 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	(breaks in H2O)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Oxidation #s = 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Na +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NaCl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Wingdings" pitchFamily="2" charset="2"/>
              </a:rPr>
              <a:t>	+1      -1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Two Non-metals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Results in molecules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Strong bond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Organic compounds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    (Fat, Protein, </a:t>
            </a:r>
            <a:r>
              <a:rPr lang="en-US" dirty="0" err="1" smtClean="0"/>
              <a:t>Carb</a:t>
            </a:r>
            <a:r>
              <a:rPr lang="en-US" dirty="0" smtClean="0"/>
              <a:t>.)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Ex:  O2, H2O, CO2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Chemical Reactions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u="sng" dirty="0" smtClean="0"/>
              <a:t>Metabolism </a:t>
            </a:r>
            <a:r>
              <a:rPr lang="en-US" dirty="0" smtClean="0"/>
              <a:t> -all chemical reactions occurring within 	an organism.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Writing Chemical Reactions: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CH4   +   O2   </a:t>
            </a:r>
            <a:r>
              <a:rPr lang="en-US" dirty="0" smtClean="0">
                <a:sym typeface="Wingdings" pitchFamily="2" charset="2"/>
              </a:rPr>
              <a:t>   CO2   +   H2O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u="sng" dirty="0" smtClean="0">
                <a:sym typeface="Wingdings" pitchFamily="2" charset="2"/>
              </a:rPr>
              <a:t>Reactants</a:t>
            </a:r>
            <a:r>
              <a:rPr lang="en-US" dirty="0" smtClean="0">
                <a:sym typeface="Wingdings" pitchFamily="2" charset="2"/>
              </a:rPr>
              <a:t>- substances that undergo a reaction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u="sng" dirty="0" smtClean="0">
                <a:sym typeface="Wingdings" pitchFamily="2" charset="2"/>
              </a:rPr>
              <a:t>Products</a:t>
            </a:r>
            <a:r>
              <a:rPr lang="en-US" dirty="0" smtClean="0">
                <a:sym typeface="Wingdings" pitchFamily="2" charset="2"/>
              </a:rPr>
              <a:t>- substances formed by a reaction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200" dirty="0" smtClean="0"/>
              <a:t>H</a:t>
            </a:r>
            <a:r>
              <a:rPr lang="en-US" sz="2000" dirty="0" smtClean="0"/>
              <a:t>2</a:t>
            </a:r>
            <a:r>
              <a:rPr lang="en-US" sz="3200" dirty="0" smtClean="0"/>
              <a:t>O   How many hydrogen?  Oxygen?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number after the element is the number of atoms per compound.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2H</a:t>
            </a:r>
            <a:r>
              <a:rPr lang="en-US" sz="2000" dirty="0" smtClean="0"/>
              <a:t>2</a:t>
            </a:r>
            <a:r>
              <a:rPr lang="en-US" sz="3200" dirty="0" smtClean="0"/>
              <a:t>O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number before the compound is the number of compounds.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Atoms cannot be created or destroyed, just 	rearranged.</a:t>
            </a:r>
          </a:p>
          <a:p>
            <a:pPr lvl="1"/>
            <a:r>
              <a:rPr lang="en-US" sz="2800" dirty="0" smtClean="0"/>
              <a:t>Reactants = Products</a:t>
            </a:r>
          </a:p>
          <a:p>
            <a:pPr lvl="1"/>
            <a:r>
              <a:rPr lang="en-US" sz="2800" dirty="0" smtClean="0"/>
              <a:t>Balance equations by adding molecules of products and reactants 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___Mg + ___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___ MgCl</a:t>
            </a:r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___ H</a:t>
            </a:r>
            <a:r>
              <a:rPr lang="en-US" sz="2000" dirty="0" smtClean="0">
                <a:sym typeface="Wingdings" pitchFamily="2" charset="2"/>
              </a:rPr>
              <a:t>2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Practice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CH4   +     O2   </a:t>
            </a:r>
            <a:r>
              <a:rPr lang="en-US" dirty="0" smtClean="0">
                <a:sym typeface="Wingdings" pitchFamily="2" charset="2"/>
              </a:rPr>
              <a:t>     CO2   +     H2O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0030" indent="-514350">
              <a:buNone/>
            </a:pPr>
            <a:r>
              <a:rPr lang="en-US" dirty="0" smtClean="0"/>
              <a:t>		Na	+	I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	</a:t>
            </a:r>
            <a:r>
              <a:rPr lang="en-US" dirty="0" err="1" smtClean="0">
                <a:sym typeface="Wingdings" pitchFamily="2" charset="2"/>
              </a:rPr>
              <a:t>NaI</a:t>
            </a:r>
            <a:endParaRPr lang="en-US" dirty="0" smtClean="0">
              <a:sym typeface="Wingdings" pitchFamily="2" charset="2"/>
            </a:endParaRPr>
          </a:p>
          <a:p>
            <a:pPr marL="240030" indent="-514350">
              <a:buNone/>
            </a:pPr>
            <a:endParaRPr lang="en-US" dirty="0" smtClean="0">
              <a:sym typeface="Wingdings" pitchFamily="2" charset="2"/>
            </a:endParaRPr>
          </a:p>
          <a:p>
            <a:pPr marL="240030" indent="-514350">
              <a:buNone/>
            </a:pPr>
            <a:r>
              <a:rPr lang="en-US" dirty="0" smtClean="0">
                <a:sym typeface="Wingdings" pitchFamily="2" charset="2"/>
              </a:rPr>
              <a:t>		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+	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	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240030" indent="-514350">
              <a:buNone/>
            </a:pPr>
            <a:endParaRPr lang="en-US" dirty="0" smtClean="0">
              <a:sym typeface="Wingdings" pitchFamily="2" charset="2"/>
            </a:endParaRPr>
          </a:p>
          <a:p>
            <a:pPr marL="240030" indent="-514350">
              <a:buNone/>
            </a:pPr>
            <a:r>
              <a:rPr lang="en-US" dirty="0" smtClean="0">
                <a:sym typeface="Wingdings" pitchFamily="2" charset="2"/>
              </a:rPr>
              <a:t>		N</a:t>
            </a:r>
            <a:r>
              <a:rPr lang="en-US" baseline="-25000" dirty="0" smtClean="0">
                <a:sym typeface="Wingdings" pitchFamily="2" charset="2"/>
              </a:rPr>
              <a:t>2	</a:t>
            </a:r>
            <a:r>
              <a:rPr lang="en-US" dirty="0" smtClean="0">
                <a:sym typeface="Wingdings" pitchFamily="2" charset="2"/>
              </a:rPr>
              <a:t>+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	NH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pPr marL="240030" indent="-514350"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 marL="240030" indent="-514350">
              <a:buNone/>
            </a:pPr>
            <a:r>
              <a:rPr lang="en-US" baseline="-25000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CH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	+	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	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+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marL="240030" indent="-514350">
              <a:buNone/>
            </a:pPr>
            <a:endParaRPr lang="en-US" dirty="0" smtClean="0">
              <a:sym typeface="Wingdings" pitchFamily="2" charset="2"/>
            </a:endParaRPr>
          </a:p>
          <a:p>
            <a:pPr marL="240030" indent="-514350">
              <a:buNone/>
            </a:pPr>
            <a:r>
              <a:rPr lang="en-US" dirty="0" smtClean="0">
                <a:sym typeface="Wingdings" pitchFamily="2" charset="2"/>
              </a:rPr>
              <a:t>		KI	+	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	</a:t>
            </a:r>
            <a:r>
              <a:rPr lang="en-US" dirty="0" err="1" smtClean="0">
                <a:sym typeface="Wingdings" pitchFamily="2" charset="2"/>
              </a:rPr>
              <a:t>KCl</a:t>
            </a:r>
            <a:r>
              <a:rPr lang="en-US" dirty="0" smtClean="0">
                <a:sym typeface="Wingdings" pitchFamily="2" charset="2"/>
              </a:rPr>
              <a:t>	+	I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	+	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	SO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	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	+	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Na	+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		</a:t>
            </a:r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		+	H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		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+	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KClO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			</a:t>
            </a:r>
            <a:r>
              <a:rPr lang="en-US" dirty="0" err="1" smtClean="0">
                <a:sym typeface="Wingdings" pitchFamily="2" charset="2"/>
              </a:rPr>
              <a:t>KCl</a:t>
            </a:r>
            <a:r>
              <a:rPr lang="en-US" dirty="0" smtClean="0">
                <a:sym typeface="Wingdings" pitchFamily="2" charset="2"/>
              </a:rPr>
              <a:t>	+	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Mg	+	O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	</a:t>
            </a:r>
            <a:r>
              <a:rPr lang="en-US" dirty="0" err="1" smtClean="0"/>
              <a:t>MgO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	+	H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	NH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	+	O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	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KMnO</a:t>
            </a:r>
            <a:r>
              <a:rPr lang="en-US" baseline="-25000" dirty="0" smtClean="0"/>
              <a:t>4</a:t>
            </a:r>
            <a:r>
              <a:rPr lang="en-US" dirty="0" smtClean="0"/>
              <a:t> 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		K</a:t>
            </a:r>
            <a:r>
              <a:rPr lang="en-US" baseline="-25000" dirty="0" smtClean="0"/>
              <a:t>2</a:t>
            </a:r>
            <a:r>
              <a:rPr lang="en-US" dirty="0" smtClean="0"/>
              <a:t>O	+	</a:t>
            </a:r>
            <a:r>
              <a:rPr lang="en-US" dirty="0" err="1" smtClean="0"/>
              <a:t>MnO</a:t>
            </a:r>
            <a:r>
              <a:rPr lang="en-US" dirty="0" smtClean="0"/>
              <a:t>  +	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	(Carbon: 6,  Oxygen: 8)   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	(Hydrogen: 1,  Oxygen: 8)</a:t>
            </a:r>
          </a:p>
          <a:p>
            <a:pPr>
              <a:buNone/>
            </a:pPr>
            <a:r>
              <a:rPr lang="en-US" dirty="0" smtClean="0"/>
              <a:t>Mg and </a:t>
            </a:r>
            <a:r>
              <a:rPr lang="en-US" dirty="0" err="1" smtClean="0"/>
              <a:t>Cl</a:t>
            </a:r>
            <a:r>
              <a:rPr lang="en-US" dirty="0" smtClean="0"/>
              <a:t>	(Magnesium: #12,  Chlorine: #17)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Mg	+	Mn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</a:t>
            </a:r>
            <a:r>
              <a:rPr lang="en-US" dirty="0" err="1" smtClean="0"/>
              <a:t>MgO</a:t>
            </a:r>
            <a:r>
              <a:rPr lang="en-US" dirty="0" smtClean="0"/>
              <a:t>		+	</a:t>
            </a:r>
            <a:r>
              <a:rPr lang="en-US" dirty="0" err="1" smtClean="0"/>
              <a:t>Mn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Fe	+	Cl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FeCl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	+	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CO</a:t>
            </a:r>
            <a:r>
              <a:rPr lang="en-US" baseline="-25000" dirty="0" smtClean="0"/>
              <a:t>2</a:t>
            </a:r>
            <a:r>
              <a:rPr lang="en-US" dirty="0" smtClean="0"/>
              <a:t>		+	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Bonus: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baseline="-25000" dirty="0" smtClean="0"/>
              <a:t>3</a:t>
            </a:r>
            <a:r>
              <a:rPr lang="en-US" dirty="0" smtClean="0"/>
              <a:t>	+	B</a:t>
            </a:r>
            <a:r>
              <a:rPr lang="en-US" baseline="-25000" dirty="0" smtClean="0"/>
              <a:t>2</a:t>
            </a:r>
            <a:r>
              <a:rPr lang="en-US" dirty="0" smtClean="0"/>
              <a:t>C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	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	+	C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Natural elements in living things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25 Elements essential to life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4 compose 96% of the human body</a:t>
            </a:r>
          </a:p>
          <a:p>
            <a:pPr lvl="1"/>
            <a:r>
              <a:rPr lang="en-US" sz="3000" dirty="0" smtClean="0"/>
              <a:t>CHON</a:t>
            </a:r>
          </a:p>
          <a:p>
            <a:pPr lvl="1">
              <a:buNone/>
            </a:pPr>
            <a:endParaRPr lang="en-US" sz="3000" dirty="0" smtClean="0"/>
          </a:p>
          <a:p>
            <a:r>
              <a:rPr lang="en-US" sz="3600" dirty="0" smtClean="0"/>
              <a:t>Trace elements present in small amounts</a:t>
            </a:r>
          </a:p>
          <a:p>
            <a:pPr lvl="1"/>
            <a:r>
              <a:rPr lang="en-US" sz="3000" dirty="0" smtClean="0"/>
              <a:t>Selenium example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Mixtures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Mixture</a:t>
            </a:r>
            <a:r>
              <a:rPr lang="en-US" sz="3200" dirty="0" smtClean="0"/>
              <a:t>-</a:t>
            </a:r>
            <a:r>
              <a:rPr lang="en-US" dirty="0" smtClean="0"/>
              <a:t> combination of substances in which each 	component retains its own properties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600" dirty="0" smtClean="0"/>
              <a:t>Trail mix, gravel, sugar and sand</a:t>
            </a:r>
          </a:p>
          <a:p>
            <a:pPr lvl="2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3200" u="sng" dirty="0" smtClean="0"/>
              <a:t>Solution</a:t>
            </a:r>
            <a:r>
              <a:rPr lang="en-US" sz="3200" dirty="0" smtClean="0"/>
              <a:t>- </a:t>
            </a:r>
            <a:r>
              <a:rPr lang="en-US" dirty="0" smtClean="0"/>
              <a:t>mixture in which one substance (solute) is 	distributed evenly in another substance (solvent)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600" dirty="0" smtClean="0"/>
              <a:t>Ex: </a:t>
            </a:r>
            <a:r>
              <a:rPr lang="en-US" sz="2600" dirty="0" err="1" smtClean="0"/>
              <a:t>Kool</a:t>
            </a:r>
            <a:r>
              <a:rPr lang="en-US" sz="2600" dirty="0" smtClean="0"/>
              <a:t>-aid, sugar water, iced tea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Mixtures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things require a specific range of solute 	concentration.</a:t>
            </a:r>
          </a:p>
          <a:p>
            <a:endParaRPr lang="en-US" dirty="0" smtClean="0"/>
          </a:p>
          <a:p>
            <a:pPr lvl="1"/>
            <a:r>
              <a:rPr lang="en-US" sz="2800" dirty="0" smtClean="0"/>
              <a:t>Blood sugar</a:t>
            </a:r>
          </a:p>
          <a:p>
            <a:pPr lvl="1"/>
            <a:r>
              <a:rPr lang="en-US" sz="2800" dirty="0" smtClean="0"/>
              <a:t>Water salinity</a:t>
            </a:r>
          </a:p>
          <a:p>
            <a:pPr lvl="1"/>
            <a:r>
              <a:rPr lang="en-US" sz="2800" dirty="0" smtClean="0"/>
              <a:t>Waste removal (toxins)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pH: 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u="sng" dirty="0" smtClean="0"/>
              <a:t>pH</a:t>
            </a:r>
            <a:r>
              <a:rPr lang="en-US" sz="3200" dirty="0" smtClean="0"/>
              <a:t>: scale to determine if a solution is acidic or basic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Range: 0 (acidic)      </a:t>
            </a:r>
            <a:r>
              <a:rPr lang="en-US" sz="3200" dirty="0" smtClean="0">
                <a:sym typeface="Wingdings" pitchFamily="2" charset="2"/>
              </a:rPr>
              <a:t>      14 (basic)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	7 is neutral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Acid</a:t>
            </a:r>
            <a:r>
              <a:rPr lang="en-US" sz="3200" dirty="0" smtClean="0"/>
              <a:t>- any substance forming hydrogen ions (H+) 	in H2O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-  </a:t>
            </a: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+ </a:t>
            </a:r>
            <a:r>
              <a:rPr lang="en-US" sz="3200" dirty="0" err="1" smtClean="0">
                <a:sym typeface="Wingdings" pitchFamily="2" charset="2"/>
              </a:rPr>
              <a:t>Cl</a:t>
            </a:r>
            <a:r>
              <a:rPr lang="en-US" sz="3200" baseline="30000" dirty="0" smtClean="0">
                <a:sym typeface="Wingdings" pitchFamily="2" charset="2"/>
              </a:rPr>
              <a:t>-  </a:t>
            </a:r>
            <a:r>
              <a:rPr lang="en-US" sz="3200" dirty="0" smtClean="0">
                <a:sym typeface="Wingdings" pitchFamily="2" charset="2"/>
              </a:rPr>
              <a:t>(many H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ions)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ym typeface="Wingdings" pitchFamily="2" charset="2"/>
              </a:rPr>
              <a:t>	-  pH below 7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ym typeface="Wingdings" pitchFamily="2" charset="2"/>
              </a:rPr>
              <a:t>	Ex:  most foods, pop, orange juice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u="sng" dirty="0" smtClean="0"/>
              <a:t>Base</a:t>
            </a:r>
            <a:r>
              <a:rPr lang="en-US" sz="3200" dirty="0" smtClean="0"/>
              <a:t>- any substance forming hydroxide ions 	(OH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) in water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-  </a:t>
            </a:r>
            <a:r>
              <a:rPr lang="en-US" sz="3200" dirty="0" err="1" smtClean="0"/>
              <a:t>NaOH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itchFamily="2" charset="2"/>
              </a:rPr>
              <a:t>  Na</a:t>
            </a:r>
            <a:r>
              <a:rPr lang="en-US" sz="3200" baseline="30000" dirty="0" smtClean="0">
                <a:sym typeface="Wingdings" pitchFamily="2" charset="2"/>
              </a:rPr>
              <a:t>+</a:t>
            </a:r>
            <a:r>
              <a:rPr lang="en-US" sz="3200" dirty="0" smtClean="0">
                <a:sym typeface="Wingdings" pitchFamily="2" charset="2"/>
              </a:rPr>
              <a:t>  + OH</a:t>
            </a:r>
            <a:r>
              <a:rPr lang="en-US" sz="3200" baseline="30000" dirty="0" smtClean="0">
                <a:sym typeface="Wingdings" pitchFamily="2" charset="2"/>
              </a:rPr>
              <a:t>-</a:t>
            </a:r>
          </a:p>
          <a:p>
            <a:pPr>
              <a:lnSpc>
                <a:spcPct val="150000"/>
              </a:lnSpc>
              <a:buNone/>
            </a:pPr>
            <a:r>
              <a:rPr lang="en-US" sz="3200" baseline="300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-  pH above 7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ym typeface="Wingdings" pitchFamily="2" charset="2"/>
              </a:rPr>
              <a:t>	Ex:  cleaners, detergent, ammonia, lime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Neutral Solution- substance forming equal 	amounts of hydrogen ions (H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) and 	hydroxide ions (OH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- pH of 7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Ex:  water, milk, blood, bread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Water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70-95% of organisms (sap, blood)</a:t>
            </a:r>
          </a:p>
          <a:p>
            <a:r>
              <a:rPr lang="en-US" sz="3200" dirty="0" smtClean="0"/>
              <a:t>Polar- shared electrons are pulled more </a:t>
            </a:r>
          </a:p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/>
              <a:t>strongly by </a:t>
            </a:r>
            <a:r>
              <a:rPr lang="en-US" sz="3200" dirty="0" smtClean="0"/>
              <a:t>oxygen causing a </a:t>
            </a:r>
            <a:r>
              <a:rPr lang="en-US" sz="3200" u="sng" dirty="0" smtClean="0"/>
              <a:t>+end </a:t>
            </a:r>
            <a:r>
              <a:rPr lang="en-US" sz="3200" dirty="0" smtClean="0"/>
              <a:t>and </a:t>
            </a:r>
            <a:r>
              <a:rPr lang="en-US" sz="3200" u="sng" dirty="0" smtClean="0"/>
              <a:t>-end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/>
              <a:t>Dissolves ionic and polar compounds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/>
              <a:t>Water molecules attract to each other 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/>
              <a:t>(Hydrogen bond)- weak bond between O and H</a:t>
            </a:r>
          </a:p>
        </p:txBody>
      </p:sp>
      <p:pic>
        <p:nvPicPr>
          <p:cNvPr id="4" name="Picture 3" descr="wa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2057400" cy="1993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/>
              <a:t>High Surface Tension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3200" dirty="0" smtClean="0"/>
              <a:t>- </a:t>
            </a:r>
            <a:r>
              <a:rPr lang="en-US" sz="3000" dirty="0" smtClean="0"/>
              <a:t>attraction of water molecules due to </a:t>
            </a:r>
          </a:p>
          <a:p>
            <a:pPr>
              <a:buNone/>
            </a:pPr>
            <a:r>
              <a:rPr lang="en-US" sz="3000" dirty="0" smtClean="0"/>
              <a:t>	  H-bonding</a:t>
            </a:r>
          </a:p>
          <a:p>
            <a:pPr>
              <a:buNone/>
            </a:pPr>
            <a:r>
              <a:rPr lang="en-US" sz="3000" dirty="0" smtClean="0"/>
              <a:t>	-insects walk on it</a:t>
            </a:r>
            <a:endParaRPr lang="en-US" sz="3000" dirty="0"/>
          </a:p>
        </p:txBody>
      </p:sp>
      <p:pic>
        <p:nvPicPr>
          <p:cNvPr id="4" name="Picture 3" descr="bellysmacker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744855"/>
            <a:ext cx="7239000" cy="3113145"/>
          </a:xfrm>
          <a:prstGeom prst="rect">
            <a:avLst/>
          </a:prstGeom>
        </p:spPr>
      </p:pic>
      <p:pic>
        <p:nvPicPr>
          <p:cNvPr id="5" name="Picture 4" descr="wat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04800"/>
            <a:ext cx="2438399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		</a:t>
            </a:r>
            <a:r>
              <a:rPr lang="en-US" sz="3200" b="1" u="sng" dirty="0" smtClean="0"/>
              <a:t>Capillary Action </a:t>
            </a:r>
            <a:r>
              <a:rPr lang="en-US" sz="3200" dirty="0" smtClean="0"/>
              <a:t>– ability to 				climb a tube (trees)</a:t>
            </a:r>
          </a:p>
          <a:p>
            <a:pPr>
              <a:buNone/>
            </a:pPr>
            <a:endParaRPr lang="en-US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		cohesion- attraction to self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	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	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		adhesion- attraction to another</a:t>
            </a:r>
          </a:p>
        </p:txBody>
      </p:sp>
      <p:pic>
        <p:nvPicPr>
          <p:cNvPr id="4" name="Picture 3" descr="wate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962400"/>
            <a:ext cx="2133600" cy="1600200"/>
          </a:xfrm>
          <a:prstGeom prst="rect">
            <a:avLst/>
          </a:prstGeom>
        </p:spPr>
      </p:pic>
      <p:pic>
        <p:nvPicPr>
          <p:cNvPr id="5" name="Picture 4" descr="water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962400"/>
            <a:ext cx="2133600" cy="1608406"/>
          </a:xfrm>
          <a:prstGeom prst="rect">
            <a:avLst/>
          </a:prstGeom>
        </p:spPr>
      </p:pic>
      <p:pic>
        <p:nvPicPr>
          <p:cNvPr id="6" name="Picture 5" descr="wate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3590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Heat of Vaporization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much energy is required to evaporate water</a:t>
            </a:r>
          </a:p>
          <a:p>
            <a:pPr>
              <a:buNone/>
            </a:pPr>
            <a:r>
              <a:rPr lang="en-US" dirty="0" smtClean="0"/>
              <a:t>	- keeps more water in liquid form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u="sng" dirty="0" smtClean="0"/>
              <a:t>sweat</a:t>
            </a:r>
            <a:r>
              <a:rPr lang="en-US" dirty="0" smtClean="0"/>
              <a:t>- removes heat when evaporated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Resists Temperature Change</a:t>
            </a:r>
          </a:p>
          <a:p>
            <a:pPr>
              <a:buNone/>
            </a:pPr>
            <a:r>
              <a:rPr lang="en-US" dirty="0" smtClean="0"/>
              <a:t>	- High specific heat </a:t>
            </a:r>
            <a:r>
              <a:rPr lang="en-US" dirty="0" smtClean="0">
                <a:sym typeface="Wingdings" pitchFamily="2" charset="2"/>
              </a:rPr>
              <a:t> wind at the beach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coastal temperatures are more constant</a:t>
            </a:r>
            <a:endParaRPr lang="en-US" dirty="0" smtClean="0"/>
          </a:p>
        </p:txBody>
      </p:sp>
      <p:pic>
        <p:nvPicPr>
          <p:cNvPr id="4" name="Picture 3" descr="wat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1091347" cy="1676400"/>
          </a:xfrm>
          <a:prstGeom prst="rect">
            <a:avLst/>
          </a:prstGeom>
        </p:spPr>
      </p:pic>
      <p:pic>
        <p:nvPicPr>
          <p:cNvPr id="6" name="Picture 5" descr="wate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4343399"/>
            <a:ext cx="1298277" cy="2209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Atoms: </a:t>
            </a:r>
            <a:br>
              <a:rPr smtClean="0"/>
            </a:br>
            <a:r>
              <a:rPr smtClean="0"/>
              <a:t>Building blocks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Protons-  (+ charge)	         Located in the nucleus.</a:t>
            </a:r>
          </a:p>
          <a:p>
            <a:r>
              <a:rPr lang="en-US" sz="3000" dirty="0" smtClean="0"/>
              <a:t>Neutrons- (no charge)		</a:t>
            </a:r>
          </a:p>
          <a:p>
            <a:r>
              <a:rPr lang="en-US" sz="3000" dirty="0" smtClean="0"/>
              <a:t>Electrons-  (- charge)	    Cloud- space around nucleus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u="sng" dirty="0" smtClean="0"/>
              <a:t>Atomic Number </a:t>
            </a:r>
            <a:r>
              <a:rPr lang="en-US" sz="3000" dirty="0" smtClean="0"/>
              <a:t>= # of protons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3000" dirty="0" smtClean="0"/>
              <a:t>	Can the number of protons change?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ater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0"/>
            <a:ext cx="3352800" cy="246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Expands when Frozen</a:t>
            </a:r>
          </a:p>
          <a:p>
            <a:pPr>
              <a:buNone/>
            </a:pPr>
            <a:r>
              <a:rPr lang="en-US" dirty="0" smtClean="0"/>
              <a:t>	- less dense </a:t>
            </a:r>
            <a:r>
              <a:rPr lang="en-US" dirty="0" smtClean="0">
                <a:sym typeface="Wingdings" pitchFamily="2" charset="2"/>
              </a:rPr>
              <a:t> floats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Cracks rocks or roads (PA is one of the worst)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Ice melts when pressure is applied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- Two types of snow?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Packing / Non-Packing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	- Ice Skating- weight of skater melts ice</a:t>
            </a:r>
            <a:endParaRPr lang="en-US" dirty="0"/>
          </a:p>
        </p:txBody>
      </p:sp>
      <p:pic>
        <p:nvPicPr>
          <p:cNvPr id="4" name="Picture 3" descr="wate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343400"/>
            <a:ext cx="1524000" cy="2480930"/>
          </a:xfrm>
          <a:prstGeom prst="rect">
            <a:avLst/>
          </a:prstGeom>
        </p:spPr>
      </p:pic>
      <p:pic>
        <p:nvPicPr>
          <p:cNvPr id="5" name="Picture 4" descr="wate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2895600"/>
            <a:ext cx="1690584" cy="1270000"/>
          </a:xfrm>
          <a:prstGeom prst="rect">
            <a:avLst/>
          </a:prstGeom>
        </p:spPr>
      </p:pic>
      <p:pic>
        <p:nvPicPr>
          <p:cNvPr id="6" name="Picture 5" descr="wateri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9801" y="2895600"/>
            <a:ext cx="1676400" cy="1259344"/>
          </a:xfrm>
          <a:prstGeom prst="rect">
            <a:avLst/>
          </a:prstGeom>
        </p:spPr>
      </p:pic>
      <p:pic>
        <p:nvPicPr>
          <p:cNvPr id="7" name="Picture 6" descr="wateri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62400" y="2895600"/>
            <a:ext cx="1724396" cy="1295400"/>
          </a:xfrm>
          <a:prstGeom prst="rect">
            <a:avLst/>
          </a:prstGeom>
        </p:spPr>
      </p:pic>
      <p:pic>
        <p:nvPicPr>
          <p:cNvPr id="8" name="Picture 7" descr="water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86600" y="2895600"/>
            <a:ext cx="1828800" cy="1364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Electron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Electron Energy Levels</a:t>
            </a:r>
          </a:p>
          <a:p>
            <a:pPr>
              <a:buNone/>
            </a:pPr>
            <a:r>
              <a:rPr lang="en-US" dirty="0" smtClean="0"/>
              <a:t>		1</a:t>
            </a:r>
            <a:r>
              <a:rPr lang="en-US" baseline="30000" dirty="0" smtClean="0"/>
              <a:t>st</a:t>
            </a:r>
            <a:r>
              <a:rPr lang="en-US" dirty="0" smtClean="0"/>
              <a:t>-  2 electrons</a:t>
            </a:r>
          </a:p>
          <a:p>
            <a:pPr>
              <a:buNone/>
            </a:pPr>
            <a:r>
              <a:rPr lang="en-US" dirty="0" smtClean="0"/>
              <a:t>		2</a:t>
            </a:r>
            <a:r>
              <a:rPr lang="en-US" baseline="30000" dirty="0" smtClean="0"/>
              <a:t>nd</a:t>
            </a:r>
            <a:r>
              <a:rPr lang="en-US" dirty="0" smtClean="0"/>
              <a:t>-  8 electrons</a:t>
            </a:r>
          </a:p>
          <a:p>
            <a:pPr>
              <a:buNone/>
            </a:pPr>
            <a:r>
              <a:rPr lang="en-US" dirty="0" smtClean="0"/>
              <a:t>		3</a:t>
            </a:r>
            <a:r>
              <a:rPr lang="en-US" baseline="30000" dirty="0" smtClean="0"/>
              <a:t>rd</a:t>
            </a:r>
            <a:r>
              <a:rPr lang="en-US" dirty="0" smtClean="0"/>
              <a:t>-  8 or 18 electrons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Drawing electron diagrams</a:t>
            </a:r>
          </a:p>
          <a:p>
            <a:pPr>
              <a:buNone/>
            </a:pPr>
            <a:endParaRPr lang="en-US" sz="800" dirty="0" smtClean="0"/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Symbol and # of protons (circle)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Draw 1</a:t>
            </a:r>
            <a:r>
              <a:rPr lang="en-US" baseline="30000" dirty="0" smtClean="0"/>
              <a:t>st</a:t>
            </a:r>
            <a:r>
              <a:rPr lang="en-US" dirty="0" smtClean="0"/>
              <a:t> energy level : Supply electrons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Keep adding levels until all electrons are used</a:t>
            </a:r>
          </a:p>
          <a:p>
            <a:pPr marL="240030" indent="-514350">
              <a:buNone/>
            </a:pPr>
            <a:r>
              <a:rPr lang="en-US" sz="3600" dirty="0" smtClean="0"/>
              <a:t>				Worksheet</a:t>
            </a:r>
          </a:p>
          <a:p>
            <a:pPr marL="240030" indent="-514350">
              <a:buFont typeface="+mj-lt"/>
              <a:buAutoNum type="arabicPeriod"/>
            </a:pP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u="sng" dirty="0" smtClean="0"/>
              <a:t>Atomic Mass </a:t>
            </a:r>
            <a:r>
              <a:rPr lang="en-US" sz="3600" dirty="0" smtClean="0"/>
              <a:t>= # of protons + # of neutrons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Can the atomic mass change?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u="sng" dirty="0" smtClean="0"/>
              <a:t>Isotopes</a:t>
            </a:r>
            <a:r>
              <a:rPr lang="en-US" sz="3600" dirty="0" smtClean="0"/>
              <a:t>- atoms containing different #s of neutrons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sz="3600" dirty="0" smtClean="0"/>
              <a:t>	Carbon-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atomic mass- _______ (periodic table)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sz="3600" dirty="0" smtClean="0"/>
              <a:t>	Why is the number not a whole number?</a:t>
            </a:r>
          </a:p>
          <a:p>
            <a:pPr>
              <a:buNone/>
            </a:pPr>
            <a:r>
              <a:rPr lang="en-US" sz="33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Oxygen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Hydrogen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Sodium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r>
              <a:rPr lang="en-US" sz="2000" smtClean="0"/>
              <a:t>__ Protons + __ Neutrons = ___ Atomic Mass     Frequency=____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Isotope 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0030" indent="-514350">
              <a:buFont typeface="+mj-lt"/>
              <a:buAutoNum type="arabicPeriod"/>
            </a:pPr>
            <a:r>
              <a:rPr lang="en-US" dirty="0" smtClean="0"/>
              <a:t>Nuclear Power (Uranium)</a:t>
            </a:r>
          </a:p>
          <a:p>
            <a:pPr marL="240030" indent="-514350">
              <a:buFont typeface="+mj-lt"/>
              <a:buAutoNum type="arabicPeriod"/>
            </a:pPr>
            <a:endParaRPr lang="en-US" dirty="0" smtClean="0"/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Show up on X-ray (Barium)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Upper GI</a:t>
            </a:r>
          </a:p>
          <a:p>
            <a:pPr marL="797814" lvl="1" indent="-514350">
              <a:buFont typeface="+mj-lt"/>
              <a:buAutoNum type="arabicPeriod"/>
            </a:pPr>
            <a:r>
              <a:rPr lang="en-US" dirty="0" smtClean="0"/>
              <a:t>Lower GI</a:t>
            </a:r>
            <a:endParaRPr lang="en-US" dirty="0"/>
          </a:p>
        </p:txBody>
      </p:sp>
      <p:pic>
        <p:nvPicPr>
          <p:cNvPr id="4" name="Picture 3" descr="shipping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447800"/>
            <a:ext cx="4038600" cy="2894330"/>
          </a:xfrm>
          <a:prstGeom prst="rect">
            <a:avLst/>
          </a:prstGeom>
        </p:spPr>
      </p:pic>
      <p:pic>
        <p:nvPicPr>
          <p:cNvPr id="5" name="Picture 4" descr="bariumIsotop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838200" y="38862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8829</TotalTime>
  <Words>475</Words>
  <Application>Microsoft Office PowerPoint</Application>
  <PresentationFormat>On-screen Show (4:3)</PresentationFormat>
  <Paragraphs>282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Human</vt:lpstr>
      <vt:lpstr>Chapter 6</vt:lpstr>
      <vt:lpstr>6.1 Atoms and their interactions</vt:lpstr>
      <vt:lpstr>Natural elements in living things</vt:lpstr>
      <vt:lpstr>Atoms:  Building blocks of Elements</vt:lpstr>
      <vt:lpstr>Electron Diagrams</vt:lpstr>
      <vt:lpstr>Atoms</vt:lpstr>
      <vt:lpstr>Slide 7</vt:lpstr>
      <vt:lpstr>Slide 8</vt:lpstr>
      <vt:lpstr>Isotope uses:</vt:lpstr>
      <vt:lpstr>Compounds and Bonding</vt:lpstr>
      <vt:lpstr>Drawing Compounds</vt:lpstr>
      <vt:lpstr>Slide 12</vt:lpstr>
      <vt:lpstr>Types of Bonding</vt:lpstr>
      <vt:lpstr>Elements</vt:lpstr>
      <vt:lpstr>Ionic Bonds</vt:lpstr>
      <vt:lpstr>Covalent Bonds</vt:lpstr>
      <vt:lpstr>Practice Problems</vt:lpstr>
      <vt:lpstr>Slide 18</vt:lpstr>
      <vt:lpstr>Slide 19</vt:lpstr>
      <vt:lpstr>Ionic vs. Covalent</vt:lpstr>
      <vt:lpstr>Chemical Reactions</vt:lpstr>
      <vt:lpstr>Chemical Reactions</vt:lpstr>
      <vt:lpstr>Balancing Equations</vt:lpstr>
      <vt:lpstr>Balancing Equations</vt:lpstr>
      <vt:lpstr>Balancing Quiz</vt:lpstr>
      <vt:lpstr>Slide 26</vt:lpstr>
      <vt:lpstr>Slide 27</vt:lpstr>
      <vt:lpstr>Quiz</vt:lpstr>
      <vt:lpstr>Quiz</vt:lpstr>
      <vt:lpstr>Mixtures and Solutions</vt:lpstr>
      <vt:lpstr>Mixtures and Solutions</vt:lpstr>
      <vt:lpstr>pH:  Acids and Bases</vt:lpstr>
      <vt:lpstr>pH Scale</vt:lpstr>
      <vt:lpstr>pH Scale</vt:lpstr>
      <vt:lpstr>pH Scale</vt:lpstr>
      <vt:lpstr>Water Importance</vt:lpstr>
      <vt:lpstr>Water</vt:lpstr>
      <vt:lpstr>Water</vt:lpstr>
      <vt:lpstr>Water</vt:lpstr>
      <vt:lpstr>Water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 </dc:creator>
  <cp:lastModifiedBy> </cp:lastModifiedBy>
  <cp:revision>282</cp:revision>
  <dcterms:created xsi:type="dcterms:W3CDTF">2009-02-11T13:02:34Z</dcterms:created>
  <dcterms:modified xsi:type="dcterms:W3CDTF">2014-11-05T16:22:51Z</dcterms:modified>
</cp:coreProperties>
</file>